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411" r:id="rId3"/>
    <p:sldId id="413" r:id="rId4"/>
    <p:sldId id="425" r:id="rId5"/>
    <p:sldId id="412" r:id="rId6"/>
    <p:sldId id="426" r:id="rId7"/>
    <p:sldId id="433" r:id="rId8"/>
    <p:sldId id="414" r:id="rId9"/>
    <p:sldId id="418" r:id="rId10"/>
    <p:sldId id="415" r:id="rId11"/>
    <p:sldId id="427" r:id="rId12"/>
    <p:sldId id="416" r:id="rId13"/>
    <p:sldId id="417" r:id="rId14"/>
    <p:sldId id="430" r:id="rId15"/>
    <p:sldId id="432" r:id="rId16"/>
    <p:sldId id="431" r:id="rId17"/>
    <p:sldId id="422" r:id="rId18"/>
    <p:sldId id="423" r:id="rId19"/>
    <p:sldId id="434" r:id="rId20"/>
    <p:sldId id="435" r:id="rId21"/>
    <p:sldId id="436" r:id="rId22"/>
    <p:sldId id="437" r:id="rId23"/>
    <p:sldId id="421" r:id="rId24"/>
    <p:sldId id="42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2"/>
    <a:srgbClr val="FFFFFF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85"/>
    <p:restoredTop sz="94543"/>
  </p:normalViewPr>
  <p:slideViewPr>
    <p:cSldViewPr snapToGrid="0">
      <p:cViewPr varScale="1">
        <p:scale>
          <a:sx n="135" d="100"/>
          <a:sy n="135" d="100"/>
        </p:scale>
        <p:origin x="45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84578-64B2-22DE-1535-B9D038B3D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431EB-8D5B-EE97-919F-6793FA706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E04D2-42AC-1511-2C2E-752813F4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B5B85-EE3F-A8CD-008D-D895EB2C7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995E0-19A6-40D8-76E3-40A5B2CD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93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FBECE-F2EA-8F8E-91A5-E265FB74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C4BC2-AA83-56D0-BAD1-26707C415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13445-6D84-5899-A74A-FABB466B0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C3905-3416-7C11-2A4A-16862A026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C8F1B-186C-22F1-2003-0720909BA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87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397FA-3A00-609B-24FC-F1B76BF86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FF000-094D-1CFB-0437-09BD7B003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82487-039A-8039-4DFF-4A0E43D4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2DC0C-9F90-3DE1-AACF-4AF7F7962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F65DE-6966-B5EE-C274-CCBB63F68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6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A2786-CF06-E469-7879-247E4684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3834-8A33-FDA3-A154-142A3ABFF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453E7-0766-9E13-F632-F5ACCC077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348C2-4ECB-8FA5-550F-E8E041FB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D45ED-7A4F-ACA0-0358-2596CC39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354D-2B1D-D851-F3E8-5316533D8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638E9-1412-1F38-69F4-53DEF0F1F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E75C5-023E-8F50-9E40-66814641D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1052E-CD7A-3D00-A667-AA4941DE9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98C49-3218-2F23-F48F-CA1DCD737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75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5A06D-BB6A-556E-5915-E59C79114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FEDC5-7D43-48CA-233B-196165D00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718DB-47E7-F638-2E13-C6B77F9EF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B9D27-8E6D-76BE-8D16-8EF3F71B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BA730-82DE-A87F-DE66-A719A3EA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E4987-6906-C570-4C09-159B85FF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3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2458-9747-3600-29A2-551EF3F8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1A100-31FC-6191-4E64-C78D968E7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9B66C-E212-9A2E-3AFC-2286D4A75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3E4124-A6CF-90EF-41E8-37E2E933C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1D6913-6403-74FB-B2F8-2A4A3A355D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C0C175-716D-3FB2-1FA8-4A79B15E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7C994B-2DBE-5F53-92CF-C295EA36E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5B6D4D-F27C-9C0C-7D1F-AF364ED01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0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59ED8-64B1-919E-E631-65B7D8F97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72DAE0-6FEB-B7A5-796C-B0E8FAE63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85E9D-9B7E-0634-2199-7F6CBFBF5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FE41A-6D29-E63E-C398-F9AE55C84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9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24C4E7-4618-E7E1-D5DF-1C5946CF7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F4C4B-4530-8002-6103-A599FF15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771C2-CBD7-F5C8-3251-9C556312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0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C088-3B04-BBE9-7847-E7AFDD72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11BE1-F04F-9B78-7C42-DBF659D3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F6F37-43F2-2492-E538-114DAAE46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6C470-6E5D-464B-882D-AB9E98AF5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0FB7A-C017-D428-96EA-C22BAFF2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A49D8-1559-163C-6B93-B1CA5F32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49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DF6DA-C9AB-AC10-662E-AA5977D78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EEF79-82A6-68AA-6766-F736DE9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3527E4-00DB-953B-8617-94E10BD5C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446B1-2BD1-A56A-A7CB-CEAD9448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B908F-A954-7F35-51B7-CC09A790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69FF9-695C-114F-DDC7-4048CCBA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2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B693F-56A2-D42A-D89D-8C6204EA7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20D80-2B53-454E-7C8D-98EFEB19B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050C9-9AD2-4DF6-7D7C-1A88715B9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9CF8-4BDE-689D-4465-E2F23A6B2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C9BEB-E058-0B89-1857-7A95C6B2E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42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0C43-574B-0AFD-A989-32FBB204B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  <a:br>
              <a:rPr lang="en-US" dirty="0"/>
            </a:br>
            <a:r>
              <a:rPr lang="en-US" dirty="0"/>
              <a:t>w/agentic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34F59-F339-205C-136C-5EE5F9C67E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137960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ftware Testing - Heuristics Cheat Sheet | PDF">
            <a:extLst>
              <a:ext uri="{FF2B5EF4-FFF2-40B4-BE49-F238E27FC236}">
                <a16:creationId xmlns:a16="http://schemas.microsoft.com/office/drawing/2014/main" id="{4E3D4EEA-F2DA-BE81-6FE8-0AC0C51D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927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099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2FF7D5-6D47-0871-FABF-1BF2E0139D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6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379CA-22EA-D412-6952-9B38159AE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350" y="2667000"/>
            <a:ext cx="1511300" cy="152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F5D88F-689B-D6D8-5998-D490BC592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027" y="2224237"/>
            <a:ext cx="621552" cy="6267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E7B9135-7497-9A58-D423-28C1F2EB3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585" y="3294676"/>
            <a:ext cx="994593" cy="10029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3328242-1D2C-5FF3-FE65-E2074FD82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818" y="3864307"/>
            <a:ext cx="994592" cy="10029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3AF4630-ABC4-096B-8BDA-EEE6F659C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832" y="3864307"/>
            <a:ext cx="859420" cy="86664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D648801-DFE0-3FD3-CDE2-25B9560BE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671" y="1512570"/>
            <a:ext cx="890597" cy="89808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37EE75A-3A7C-0976-70DF-3BDEFF6D0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2288" y="1995216"/>
            <a:ext cx="1421835" cy="143378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25197D-6946-5A62-785E-19A7BF646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761" y="4859195"/>
            <a:ext cx="1421835" cy="14337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3E888C7-9964-7B33-93D8-FC9AAB29C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697" y="5078356"/>
            <a:ext cx="1081305" cy="109039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5ECDC8E-E76F-D592-9993-F7A5185B6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657" y="4730949"/>
            <a:ext cx="1081305" cy="10903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B416983-141F-FA5E-7778-3405234CF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817" y="871219"/>
            <a:ext cx="1081305" cy="109039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D84B12-CC87-7F05-A87B-2E9DB5CFC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138" y="4108425"/>
            <a:ext cx="1421835" cy="143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0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Generated image">
            <a:extLst>
              <a:ext uri="{FF2B5EF4-FFF2-40B4-BE49-F238E27FC236}">
                <a16:creationId xmlns:a16="http://schemas.microsoft.com/office/drawing/2014/main" id="{55058A7C-FE7F-E648-4275-0C641D6D69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4" r="17619"/>
          <a:stretch>
            <a:fillRect/>
          </a:stretch>
        </p:blipFill>
        <p:spPr bwMode="auto">
          <a:xfrm>
            <a:off x="9147958" y="0"/>
            <a:ext cx="312934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5D360D09-154C-EABB-D9F3-0CAA6910EB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9" r="10469"/>
          <a:stretch>
            <a:fillRect/>
          </a:stretch>
        </p:blipFill>
        <p:spPr bwMode="auto">
          <a:xfrm>
            <a:off x="7258" y="0"/>
            <a:ext cx="296741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21FA51-F74C-C3C2-A90F-A187C8003EAF}"/>
              </a:ext>
            </a:extLst>
          </p:cNvPr>
          <p:cNvSpPr txBox="1"/>
          <p:nvPr/>
        </p:nvSpPr>
        <p:spPr>
          <a:xfrm>
            <a:off x="0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Elisabeth Hendrickson</a:t>
            </a:r>
            <a:endParaRPr lang="en-US" b="1" dirty="0"/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3BDA5A7A-86BE-92E5-5D3E-F389258E74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5" r="7749"/>
          <a:stretch>
            <a:fillRect/>
          </a:stretch>
        </p:blipFill>
        <p:spPr bwMode="auto">
          <a:xfrm>
            <a:off x="2981926" y="0"/>
            <a:ext cx="31293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B43D62-29CF-5237-6F36-DE5E77FE1E9F}"/>
              </a:ext>
            </a:extLst>
          </p:cNvPr>
          <p:cNvSpPr txBox="1"/>
          <p:nvPr/>
        </p:nvSpPr>
        <p:spPr>
          <a:xfrm>
            <a:off x="2974668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James Bach</a:t>
            </a:r>
          </a:p>
        </p:txBody>
      </p:sp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9ECEA6B0-6976-6CD7-C106-DEA0C0F51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5"/>
          <a:stretch>
            <a:fillRect/>
          </a:stretch>
        </p:blipFill>
        <p:spPr bwMode="auto">
          <a:xfrm>
            <a:off x="6096000" y="0"/>
            <a:ext cx="30519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851B5-EA29-77A8-592E-1D23948E89AA}"/>
              </a:ext>
            </a:extLst>
          </p:cNvPr>
          <p:cNvSpPr txBox="1"/>
          <p:nvPr/>
        </p:nvSpPr>
        <p:spPr>
          <a:xfrm>
            <a:off x="6197907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Michael Bolton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6D8AB-AE9D-4140-DC04-C40B7BA2BAD6}"/>
              </a:ext>
            </a:extLst>
          </p:cNvPr>
          <p:cNvSpPr txBox="1"/>
          <p:nvPr/>
        </p:nvSpPr>
        <p:spPr>
          <a:xfrm>
            <a:off x="9698622" y="6488668"/>
            <a:ext cx="1764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Ash Coleman</a:t>
            </a:r>
          </a:p>
        </p:txBody>
      </p:sp>
    </p:spTree>
    <p:extLst>
      <p:ext uri="{BB962C8B-B14F-4D97-AF65-F5344CB8AC3E}">
        <p14:creationId xmlns:p14="http://schemas.microsoft.com/office/powerpoint/2010/main" val="1514283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7D68B-9CCE-3B50-9417-45179B0F5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2D71-3080-3AD6-BE50-569EA7E84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r>
              <a:rPr lang="en-US" dirty="0"/>
              <a:t>The Pieces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230874D0-4E9E-D651-258A-B34565C6A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3" t="15412" r="13175" b="14805"/>
          <a:stretch>
            <a:fillRect/>
          </a:stretch>
        </p:blipFill>
        <p:spPr bwMode="auto">
          <a:xfrm>
            <a:off x="5367645" y="2432792"/>
            <a:ext cx="1923803" cy="181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03CA69-39A0-A2CD-E878-B0D7F71C3732}"/>
              </a:ext>
            </a:extLst>
          </p:cNvPr>
          <p:cNvSpPr txBox="1"/>
          <p:nvPr/>
        </p:nvSpPr>
        <p:spPr>
          <a:xfrm>
            <a:off x="5548693" y="4244223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The Software</a:t>
            </a:r>
          </a:p>
        </p:txBody>
      </p:sp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A31B6431-6FB5-8AF0-9B4E-59393DEA1D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2978847" y="1621254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59DC70-69F3-6220-72CF-95014B50DA80}"/>
              </a:ext>
            </a:extLst>
          </p:cNvPr>
          <p:cNvSpPr txBox="1"/>
          <p:nvPr/>
        </p:nvSpPr>
        <p:spPr>
          <a:xfrm>
            <a:off x="3060253" y="3244330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Interactions</a:t>
            </a:r>
          </a:p>
        </p:txBody>
      </p:sp>
      <p:pic>
        <p:nvPicPr>
          <p:cNvPr id="3080" name="Picture 8" descr="Generated image">
            <a:extLst>
              <a:ext uri="{FF2B5EF4-FFF2-40B4-BE49-F238E27FC236}">
                <a16:creationId xmlns:a16="http://schemas.microsoft.com/office/drawing/2014/main" id="{65BBC255-1503-3261-2D64-7C760E35A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7" t="13694" r="19770" b="13513"/>
          <a:stretch>
            <a:fillRect/>
          </a:stretch>
        </p:blipFill>
        <p:spPr bwMode="auto">
          <a:xfrm>
            <a:off x="8901629" y="1708058"/>
            <a:ext cx="1407358" cy="163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31883F-1615-F740-F2E8-106DA04C8667}"/>
              </a:ext>
            </a:extLst>
          </p:cNvPr>
          <p:cNvSpPr txBox="1"/>
          <p:nvPr/>
        </p:nvSpPr>
        <p:spPr>
          <a:xfrm>
            <a:off x="8693062" y="3384742"/>
            <a:ext cx="18009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Observations</a:t>
            </a:r>
          </a:p>
        </p:txBody>
      </p:sp>
      <p:pic>
        <p:nvPicPr>
          <p:cNvPr id="3082" name="Picture 10" descr="Generated image">
            <a:extLst>
              <a:ext uri="{FF2B5EF4-FFF2-40B4-BE49-F238E27FC236}">
                <a16:creationId xmlns:a16="http://schemas.microsoft.com/office/drawing/2014/main" id="{6771C9F3-6A3A-5BC1-61BC-9ECA41BD9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46" y="3756965"/>
            <a:ext cx="1713180" cy="171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487C8-C1F6-BE55-394D-1B8929CA6DAB}"/>
              </a:ext>
            </a:extLst>
          </p:cNvPr>
          <p:cNvSpPr txBox="1"/>
          <p:nvPr/>
        </p:nvSpPr>
        <p:spPr>
          <a:xfrm>
            <a:off x="1016583" y="5431591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A9CB8D-B632-B39F-9F1B-AB6068B9CB7F}"/>
              </a:ext>
            </a:extLst>
          </p:cNvPr>
          <p:cNvSpPr txBox="1"/>
          <p:nvPr/>
        </p:nvSpPr>
        <p:spPr>
          <a:xfrm>
            <a:off x="9822685" y="3856147"/>
            <a:ext cx="1943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Regression Tests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1481D-5469-051A-BF6B-49BA1272EA66}"/>
              </a:ext>
            </a:extLst>
          </p:cNvPr>
          <p:cNvSpPr txBox="1"/>
          <p:nvPr/>
        </p:nvSpPr>
        <p:spPr>
          <a:xfrm>
            <a:off x="10744668" y="4327552"/>
            <a:ext cx="1479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Shrink Layer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60A150-A726-28D7-3201-E83244896C00}"/>
              </a:ext>
            </a:extLst>
          </p:cNvPr>
          <p:cNvSpPr txBox="1"/>
          <p:nvPr/>
        </p:nvSpPr>
        <p:spPr>
          <a:xfrm rot="16200000">
            <a:off x="4353294" y="3200077"/>
            <a:ext cx="1490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564FDB-0360-8D6D-6B76-BB24609D136C}"/>
              </a:ext>
            </a:extLst>
          </p:cNvPr>
          <p:cNvSpPr txBox="1"/>
          <p:nvPr/>
        </p:nvSpPr>
        <p:spPr>
          <a:xfrm>
            <a:off x="2392843" y="5800923"/>
            <a:ext cx="2616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System Diagram / Docs</a:t>
            </a:r>
          </a:p>
        </p:txBody>
      </p:sp>
    </p:spTree>
    <p:extLst>
      <p:ext uri="{BB962C8B-B14F-4D97-AF65-F5344CB8AC3E}">
        <p14:creationId xmlns:p14="http://schemas.microsoft.com/office/powerpoint/2010/main" val="403292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250E3-4790-0F36-D876-232B9602B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3E2A5-8BA6-C34B-F8B8-6CF13B25FC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Notes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959CC2-D508-8CB3-0691-FBF1694CB62E}"/>
              </a:ext>
            </a:extLst>
          </p:cNvPr>
          <p:cNvSpPr txBox="1"/>
          <p:nvPr/>
        </p:nvSpPr>
        <p:spPr>
          <a:xfrm>
            <a:off x="1429334" y="3796045"/>
            <a:ext cx="3386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Dyslexic" pitchFamily="2" charset="77"/>
              </a:rPr>
              <a:t>“Here’s what I </a:t>
            </a: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OpenDyslexic" pitchFamily="2" charset="77"/>
              </a:rPr>
              <a:t>learned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Dyslexic" pitchFamily="2" charset="77"/>
              </a:rPr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28672-426D-ED6B-00B4-D9B6031D64AD}"/>
              </a:ext>
            </a:extLst>
          </p:cNvPr>
          <p:cNvSpPr txBox="1"/>
          <p:nvPr/>
        </p:nvSpPr>
        <p:spPr>
          <a:xfrm>
            <a:off x="5662367" y="3121985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Activities</a:t>
            </a:r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751F753A-E3CA-1627-F59A-608145BFCFFC}"/>
              </a:ext>
            </a:extLst>
          </p:cNvPr>
          <p:cNvSpPr/>
          <p:nvPr/>
        </p:nvSpPr>
        <p:spPr>
          <a:xfrm>
            <a:off x="4783475" y="2927421"/>
            <a:ext cx="758460" cy="758460"/>
          </a:xfrm>
          <a:prstGeom prst="plus">
            <a:avLst>
              <a:gd name="adj" fmla="val 34061"/>
            </a:avLst>
          </a:prstGeom>
          <a:solidFill>
            <a:srgbClr val="F6F6F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7BD69E-F1FF-1EDE-F2C0-1008B3E5DB2E}"/>
              </a:ext>
            </a:extLst>
          </p:cNvPr>
          <p:cNvSpPr txBox="1"/>
          <p:nvPr/>
        </p:nvSpPr>
        <p:spPr>
          <a:xfrm>
            <a:off x="3253738" y="3121985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Insights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61EB4-C821-4B54-CE96-F12EF7FC145C}"/>
              </a:ext>
            </a:extLst>
          </p:cNvPr>
          <p:cNvSpPr txBox="1"/>
          <p:nvPr/>
        </p:nvSpPr>
        <p:spPr>
          <a:xfrm>
            <a:off x="5417271" y="3796045"/>
            <a:ext cx="3386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Dyslexic" pitchFamily="2" charset="77"/>
              </a:rPr>
              <a:t>“Here’s what I </a:t>
            </a: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OpenDyslexic" pitchFamily="2" charset="77"/>
              </a:rPr>
              <a:t>did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OpenDyslexic" pitchFamily="2" charset="7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9951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3F9AF-0576-1E44-8272-F6A91C7F6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797AEB30-8736-F46D-9BAC-AFEDD3FC7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2610714" y="909899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C1D7E5-B865-5DB9-81B2-76BA2B2757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The Software - Testability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631499-BB67-20C7-8F48-0E5DF84CE45D}"/>
              </a:ext>
            </a:extLst>
          </p:cNvPr>
          <p:cNvSpPr txBox="1"/>
          <p:nvPr/>
        </p:nvSpPr>
        <p:spPr>
          <a:xfrm>
            <a:off x="5315147" y="3244334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EAA890-20BF-26D1-7F8E-5EE718250CFF}"/>
              </a:ext>
            </a:extLst>
          </p:cNvPr>
          <p:cNvSpPr txBox="1"/>
          <p:nvPr/>
        </p:nvSpPr>
        <p:spPr>
          <a:xfrm>
            <a:off x="2714368" y="2918251"/>
            <a:ext cx="6763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interfaces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D3D254-89BB-99D3-3F5A-C3B4C79C012A}"/>
              </a:ext>
            </a:extLst>
          </p:cNvPr>
          <p:cNvSpPr txBox="1"/>
          <p:nvPr/>
        </p:nvSpPr>
        <p:spPr>
          <a:xfrm>
            <a:off x="4530811" y="3613666"/>
            <a:ext cx="3130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Exposed pieces</a:t>
            </a:r>
          </a:p>
        </p:txBody>
      </p:sp>
    </p:spTree>
    <p:extLst>
      <p:ext uri="{BB962C8B-B14F-4D97-AF65-F5344CB8AC3E}">
        <p14:creationId xmlns:p14="http://schemas.microsoft.com/office/powerpoint/2010/main" val="509078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62601-1B4A-61CC-2CC7-3321E0C0B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FB6C-A8DE-30AD-BD68-8486DF9A8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6" y="160462"/>
            <a:ext cx="10225471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How to interact with the program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F55B08-2FD6-2DDE-1014-344020667F5D}"/>
              </a:ext>
            </a:extLst>
          </p:cNvPr>
          <p:cNvSpPr txBox="1"/>
          <p:nvPr/>
        </p:nvSpPr>
        <p:spPr>
          <a:xfrm>
            <a:off x="1118647" y="1481721"/>
            <a:ext cx="44525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How to open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url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2A2FF6-AF83-9151-32AF-FB537C13A64E}"/>
              </a:ext>
            </a:extLst>
          </p:cNvPr>
          <p:cNvSpPr txBox="1"/>
          <p:nvPr/>
        </p:nvSpPr>
        <p:spPr>
          <a:xfrm>
            <a:off x="1118645" y="1900813"/>
            <a:ext cx="44525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How to interact: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MCP, CLI, REST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9B740A-AF59-A13E-F173-B837ADFCC413}"/>
              </a:ext>
            </a:extLst>
          </p:cNvPr>
          <p:cNvSpPr txBox="1"/>
          <p:nvPr/>
        </p:nvSpPr>
        <p:spPr>
          <a:xfrm>
            <a:off x="1118646" y="2294253"/>
            <a:ext cx="821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Testing Interface Commands: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buttons have ids,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getAppState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()    </a:t>
            </a:r>
          </a:p>
        </p:txBody>
      </p:sp>
      <p:pic>
        <p:nvPicPr>
          <p:cNvPr id="8" name="Picture 4" descr="Generated image">
            <a:extLst>
              <a:ext uri="{FF2B5EF4-FFF2-40B4-BE49-F238E27FC236}">
                <a16:creationId xmlns:a16="http://schemas.microsoft.com/office/drawing/2014/main" id="{0BCC1CF1-8E9A-F71E-7565-49919066F2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10161584" y="5076175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9519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5BEE8-4939-8655-E440-A70F18A50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CE19B53F-33F1-D883-1515-26F4279A0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5807868" y="2351743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7D9C53-D59A-A101-DCF1-49719C14C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1877658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Rest endpoint</a:t>
            </a:r>
            <a:br>
              <a:rPr lang="en-US" dirty="0"/>
            </a:br>
            <a:r>
              <a:rPr lang="en-US" sz="2200" dirty="0">
                <a:latin typeface="OpenDyslexic" pitchFamily="2" charset="77"/>
              </a:rPr>
              <a:t>The Software - Testability</a:t>
            </a:r>
          </a:p>
        </p:txBody>
      </p:sp>
      <p:pic>
        <p:nvPicPr>
          <p:cNvPr id="4" name="Picture 4" descr="Generated image">
            <a:extLst>
              <a:ext uri="{FF2B5EF4-FFF2-40B4-BE49-F238E27FC236}">
                <a16:creationId xmlns:a16="http://schemas.microsoft.com/office/drawing/2014/main" id="{62738A21-1C37-8B72-E8C3-8275270682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1090387" y="2237514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082590-0EDD-68AF-CB60-9D681FDABCBC}"/>
              </a:ext>
            </a:extLst>
          </p:cNvPr>
          <p:cNvSpPr txBox="1"/>
          <p:nvPr/>
        </p:nvSpPr>
        <p:spPr>
          <a:xfrm>
            <a:off x="2737257" y="2679720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HTTPS -&gt;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C09F7-C349-B92B-6973-1EEC3B0F2AA6}"/>
              </a:ext>
            </a:extLst>
          </p:cNvPr>
          <p:cNvSpPr txBox="1"/>
          <p:nvPr/>
        </p:nvSpPr>
        <p:spPr>
          <a:xfrm>
            <a:off x="2737257" y="3132943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Data &lt;-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38239-643B-B531-4D25-8DA32973E044}"/>
              </a:ext>
            </a:extLst>
          </p:cNvPr>
          <p:cNvSpPr txBox="1"/>
          <p:nvPr/>
        </p:nvSpPr>
        <p:spPr>
          <a:xfrm>
            <a:off x="8311743" y="2394279"/>
            <a:ext cx="228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Side Effects</a:t>
            </a:r>
          </a:p>
          <a:p>
            <a:pPr algn="ctr"/>
            <a:r>
              <a:rPr lang="en-US" b="1" dirty="0"/>
              <a:t>Real World impacts</a:t>
            </a:r>
          </a:p>
          <a:p>
            <a:pPr algn="ctr"/>
            <a:r>
              <a:rPr lang="en-US" b="1" dirty="0" err="1"/>
              <a:t>Asynchronicity</a:t>
            </a:r>
            <a:endParaRPr lang="en-US" b="1" dirty="0"/>
          </a:p>
          <a:p>
            <a:pPr algn="ctr"/>
            <a:r>
              <a:rPr lang="en-US" b="1" dirty="0"/>
              <a:t>Data Setup</a:t>
            </a:r>
          </a:p>
          <a:p>
            <a:pPr algn="ctr"/>
            <a:r>
              <a:rPr lang="en-US" b="1" dirty="0"/>
              <a:t>State - Login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B420F31-9CA3-4CC0-378C-794B95F5BE2E}"/>
              </a:ext>
            </a:extLst>
          </p:cNvPr>
          <p:cNvSpPr/>
          <p:nvPr/>
        </p:nvSpPr>
        <p:spPr>
          <a:xfrm>
            <a:off x="4663044" y="1685581"/>
            <a:ext cx="680137" cy="3238959"/>
          </a:xfrm>
          <a:prstGeom prst="roundRect">
            <a:avLst/>
          </a:prstGeom>
          <a:noFill/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8FCC97-C992-B8CB-B431-EBAAED572139}"/>
              </a:ext>
            </a:extLst>
          </p:cNvPr>
          <p:cNvSpPr txBox="1"/>
          <p:nvPr/>
        </p:nvSpPr>
        <p:spPr>
          <a:xfrm rot="16200000">
            <a:off x="3855553" y="2996454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C91404-83FF-2FBB-8A2A-8EDEE7741D90}"/>
              </a:ext>
            </a:extLst>
          </p:cNvPr>
          <p:cNvSpPr txBox="1"/>
          <p:nvPr/>
        </p:nvSpPr>
        <p:spPr>
          <a:xfrm>
            <a:off x="4998553" y="5220210"/>
            <a:ext cx="228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/>
              <a:t>run.sh</a:t>
            </a:r>
            <a:br>
              <a:rPr lang="en-US" b="1" dirty="0"/>
            </a:br>
            <a:r>
              <a:rPr lang="en-US" b="1" dirty="0" err="1"/>
              <a:t>run_for_tests.sh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33441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E46F9-3709-2C81-2715-9CF57A01D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ECF9C3EA-2B39-4098-7F70-54B02E942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6096000" y="2704282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42BE9E-86F0-DBFD-7036-83AA1BAC9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1877658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dirty="0"/>
              <a:t>Rest endpoint – Testing Layer</a:t>
            </a:r>
            <a:br>
              <a:rPr lang="en-US" dirty="0"/>
            </a:br>
            <a:r>
              <a:rPr lang="en-US" sz="2200" dirty="0">
                <a:latin typeface="OpenDyslexic" pitchFamily="2" charset="77"/>
              </a:rPr>
              <a:t>The Software - Testability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D8D311-10AA-9255-E472-60BBB612EB05}"/>
              </a:ext>
            </a:extLst>
          </p:cNvPr>
          <p:cNvSpPr txBox="1"/>
          <p:nvPr/>
        </p:nvSpPr>
        <p:spPr>
          <a:xfrm>
            <a:off x="8599875" y="2746818"/>
            <a:ext cx="228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Side Effects</a:t>
            </a:r>
          </a:p>
          <a:p>
            <a:pPr algn="ctr"/>
            <a:r>
              <a:rPr lang="en-US" b="1" dirty="0"/>
              <a:t>Real World impacts</a:t>
            </a:r>
          </a:p>
          <a:p>
            <a:pPr algn="ctr"/>
            <a:r>
              <a:rPr lang="en-US" b="1" dirty="0" err="1"/>
              <a:t>Asyncrousity</a:t>
            </a:r>
            <a:endParaRPr lang="en-US" b="1" dirty="0"/>
          </a:p>
          <a:p>
            <a:pPr algn="ctr"/>
            <a:r>
              <a:rPr lang="en-US" b="1" dirty="0"/>
              <a:t>Data Setup</a:t>
            </a:r>
          </a:p>
          <a:p>
            <a:pPr algn="ctr"/>
            <a:r>
              <a:rPr lang="en-US" b="1" dirty="0"/>
              <a:t>State - Login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FC81556-EC7E-8B10-0509-AF06AA468C39}"/>
              </a:ext>
            </a:extLst>
          </p:cNvPr>
          <p:cNvSpPr/>
          <p:nvPr/>
        </p:nvSpPr>
        <p:spPr>
          <a:xfrm>
            <a:off x="1048296" y="2038120"/>
            <a:ext cx="4583017" cy="3238959"/>
          </a:xfrm>
          <a:prstGeom prst="roundRect">
            <a:avLst/>
          </a:prstGeom>
          <a:noFill/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F49B72-68D2-37AD-3E31-0C59492A3850}"/>
              </a:ext>
            </a:extLst>
          </p:cNvPr>
          <p:cNvSpPr txBox="1"/>
          <p:nvPr/>
        </p:nvSpPr>
        <p:spPr>
          <a:xfrm rot="16200000">
            <a:off x="-279370" y="3472933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1FC47-A96A-87B0-B9B0-571C36884E4A}"/>
              </a:ext>
            </a:extLst>
          </p:cNvPr>
          <p:cNvSpPr txBox="1"/>
          <p:nvPr/>
        </p:nvSpPr>
        <p:spPr>
          <a:xfrm>
            <a:off x="5286685" y="557274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/>
              <a:t>run_for_tests.sh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FFFD08-222D-6F51-F7DB-080FE2B4D411}"/>
              </a:ext>
            </a:extLst>
          </p:cNvPr>
          <p:cNvSpPr txBox="1"/>
          <p:nvPr/>
        </p:nvSpPr>
        <p:spPr>
          <a:xfrm>
            <a:off x="1379434" y="2620387"/>
            <a:ext cx="39207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/</a:t>
            </a:r>
            <a:r>
              <a:rPr lang="en-US" b="1" dirty="0" err="1"/>
              <a:t>test_login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inital_data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force_synchronous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log_verbose</a:t>
            </a:r>
            <a:br>
              <a:rPr lang="en-US" b="1" dirty="0"/>
            </a:br>
            <a:r>
              <a:rPr lang="en-US" b="1" dirty="0"/>
              <a:t>/</a:t>
            </a:r>
            <a:r>
              <a:rPr lang="en-US" b="1" dirty="0" err="1"/>
              <a:t>return_side_effects</a:t>
            </a:r>
            <a:br>
              <a:rPr lang="en-US" b="1" dirty="0"/>
            </a:br>
            <a:r>
              <a:rPr lang="en-US" b="1" dirty="0"/>
              <a:t>?</a:t>
            </a:r>
            <a:r>
              <a:rPr lang="en-US" b="1" dirty="0" err="1"/>
              <a:t>return_side_effects</a:t>
            </a:r>
            <a:r>
              <a:rPr lang="en-US" b="1" dirty="0"/>
              <a:t>=true</a:t>
            </a:r>
          </a:p>
        </p:txBody>
      </p:sp>
    </p:spTree>
    <p:extLst>
      <p:ext uri="{BB962C8B-B14F-4D97-AF65-F5344CB8AC3E}">
        <p14:creationId xmlns:p14="http://schemas.microsoft.com/office/powerpoint/2010/main" val="2323799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6A8BB-AC12-A5E1-6496-8B61F55E9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028D-6C97-E075-F342-483A28B39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53959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dirty="0"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Got Ideas?</a:t>
            </a:r>
            <a:endParaRPr lang="en-US" sz="9600" dirty="0">
              <a:latin typeface="Futura Condensed Medium" panose="020B0602020204020303" pitchFamily="34" charset="-79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67231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A14558-0665-288C-BBB0-D8E931154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78053C-ED0B-795B-A85E-ECA43B44699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AAE9190-309B-2674-B510-D9ECEF6529E7}"/>
              </a:ext>
            </a:extLst>
          </p:cNvPr>
          <p:cNvCxnSpPr/>
          <p:nvPr/>
        </p:nvCxnSpPr>
        <p:spPr>
          <a:xfrm>
            <a:off x="-1" y="4177645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ules have changed">
            <a:extLst>
              <a:ext uri="{FF2B5EF4-FFF2-40B4-BE49-F238E27FC236}">
                <a16:creationId xmlns:a16="http://schemas.microsoft.com/office/drawing/2014/main" id="{32B48626-1B92-9D70-192F-21241384C645}"/>
              </a:ext>
            </a:extLst>
          </p:cNvPr>
          <p:cNvSpPr txBox="1"/>
          <p:nvPr/>
        </p:nvSpPr>
        <p:spPr>
          <a:xfrm>
            <a:off x="1247203" y="216841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Freestyle Script" panose="030804020302050B0404" pitchFamily="66" charset="77"/>
                <a:cs typeface="Charmonman" pitchFamily="2" charset="-34"/>
              </a:rPr>
              <a:t>game rules have changed</a:t>
            </a:r>
          </a:p>
        </p:txBody>
      </p:sp>
      <p:sp>
        <p:nvSpPr>
          <p:cNvPr id="7" name="cost of start is zero">
            <a:extLst>
              <a:ext uri="{FF2B5EF4-FFF2-40B4-BE49-F238E27FC236}">
                <a16:creationId xmlns:a16="http://schemas.microsoft.com/office/drawing/2014/main" id="{9B353894-6D7A-6552-9DA6-8EBE475007A3}"/>
              </a:ext>
            </a:extLst>
          </p:cNvPr>
          <p:cNvSpPr txBox="1"/>
          <p:nvPr/>
        </p:nvSpPr>
        <p:spPr>
          <a:xfrm>
            <a:off x="4332535" y="3032046"/>
            <a:ext cx="34236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cost(new) ≈ 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9980770-1399-0AAF-8A25-AB86B906F50B}"/>
              </a:ext>
            </a:extLst>
          </p:cNvPr>
          <p:cNvSpPr txBox="1">
            <a:spLocks/>
          </p:cNvSpPr>
          <p:nvPr/>
        </p:nvSpPr>
        <p:spPr>
          <a:xfrm>
            <a:off x="2942896" y="5055324"/>
            <a:ext cx="6474372" cy="6698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are the implications?</a:t>
            </a:r>
          </a:p>
        </p:txBody>
      </p:sp>
    </p:spTree>
    <p:extLst>
      <p:ext uri="{BB962C8B-B14F-4D97-AF65-F5344CB8AC3E}">
        <p14:creationId xmlns:p14="http://schemas.microsoft.com/office/powerpoint/2010/main" val="225087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A978B2F8-3178-213A-064E-8A725F910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478" y="0"/>
            <a:ext cx="5368811" cy="1665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27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E2227-3340-44E6-E2E2-4C880DCFA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B0441C8F-BDBA-5462-21D0-A341EA576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478" y="-5879939"/>
            <a:ext cx="5368811" cy="1665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462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BE063-7A1D-5374-3816-7A2306485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8E814C12-8CB7-F398-031B-A95803726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478" y="-12723654"/>
            <a:ext cx="5368811" cy="166532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CDE43E-BEB4-8F31-5286-B4A09F354B56}"/>
              </a:ext>
            </a:extLst>
          </p:cNvPr>
          <p:cNvSpPr txBox="1"/>
          <p:nvPr/>
        </p:nvSpPr>
        <p:spPr>
          <a:xfrm>
            <a:off x="5778631" y="2102177"/>
            <a:ext cx="32634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latin typeface="Futura Condensed Medium" panose="020B0602020204020303" pitchFamily="34" charset="-79"/>
                <a:ea typeface="+mj-ea"/>
                <a:cs typeface="Futura Condensed Medium" panose="020B0602020204020303" pitchFamily="34" charset="-79"/>
              </a:rPr>
              <a:t>Wattson</a:t>
            </a:r>
          </a:p>
        </p:txBody>
      </p:sp>
    </p:spTree>
    <p:extLst>
      <p:ext uri="{BB962C8B-B14F-4D97-AF65-F5344CB8AC3E}">
        <p14:creationId xmlns:p14="http://schemas.microsoft.com/office/powerpoint/2010/main" val="4293402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421D4-AE63-8859-9182-C7A2CC0C1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19117-10B0-8958-C6DA-8F2756F054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What are the process parts</a:t>
            </a:r>
          </a:p>
        </p:txBody>
      </p:sp>
      <p:sp>
        <p:nvSpPr>
          <p:cNvPr id="5" name="Python">
            <a:extLst>
              <a:ext uri="{FF2B5EF4-FFF2-40B4-BE49-F238E27FC236}">
                <a16:creationId xmlns:a16="http://schemas.microsoft.com/office/drawing/2014/main" id="{0525CE4E-3379-4548-71A7-B6140379FCBA}"/>
              </a:ext>
            </a:extLst>
          </p:cNvPr>
          <p:cNvSpPr>
            <a:spLocks/>
          </p:cNvSpPr>
          <p:nvPr/>
        </p:nvSpPr>
        <p:spPr>
          <a:xfrm>
            <a:off x="364557" y="1678329"/>
            <a:ext cx="7216861" cy="4197762"/>
          </a:xfrm>
          <a:prstGeom prst="rect">
            <a:avLst/>
          </a:prstGeom>
          <a:solidFill>
            <a:srgbClr val="A3D5F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endParaRPr sz="800" dirty="0">
              <a:solidFill>
                <a:srgbClr val="FFFFFF"/>
              </a:solidFill>
            </a:endParaRPr>
          </a:p>
        </p:txBody>
      </p:sp>
      <p:sp>
        <p:nvSpPr>
          <p:cNvPr id="6" name="Claude">
            <a:extLst>
              <a:ext uri="{FF2B5EF4-FFF2-40B4-BE49-F238E27FC236}">
                <a16:creationId xmlns:a16="http://schemas.microsoft.com/office/drawing/2014/main" id="{A825E6DB-8381-BE37-6BBC-3845A55E4750}"/>
              </a:ext>
            </a:extLst>
          </p:cNvPr>
          <p:cNvSpPr/>
          <p:nvPr/>
        </p:nvSpPr>
        <p:spPr>
          <a:xfrm>
            <a:off x="708141" y="2304550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Notetaking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EFB37D-37EA-C920-BD1F-8B84587CFE6A}"/>
              </a:ext>
            </a:extLst>
          </p:cNvPr>
          <p:cNvSpPr txBox="1"/>
          <p:nvPr/>
        </p:nvSpPr>
        <p:spPr>
          <a:xfrm>
            <a:off x="6096001" y="5525054"/>
            <a:ext cx="148541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Exploratory Overview</a:t>
            </a:r>
            <a:endParaRPr sz="800" b="1" dirty="0">
              <a:solidFill>
                <a:srgbClr val="000000"/>
              </a:solidFill>
            </a:endParaRPr>
          </a:p>
        </p:txBody>
      </p:sp>
      <p:sp>
        <p:nvSpPr>
          <p:cNvPr id="9" name="Claude">
            <a:extLst>
              <a:ext uri="{FF2B5EF4-FFF2-40B4-BE49-F238E27FC236}">
                <a16:creationId xmlns:a16="http://schemas.microsoft.com/office/drawing/2014/main" id="{03D929F1-D6DE-B7E0-ACB0-AB3CE7325980}"/>
              </a:ext>
            </a:extLst>
          </p:cNvPr>
          <p:cNvSpPr/>
          <p:nvPr/>
        </p:nvSpPr>
        <p:spPr>
          <a:xfrm>
            <a:off x="2150442" y="4375764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How to interact with the program</a:t>
            </a:r>
          </a:p>
        </p:txBody>
      </p:sp>
      <p:sp>
        <p:nvSpPr>
          <p:cNvPr id="10" name="Claude">
            <a:extLst>
              <a:ext uri="{FF2B5EF4-FFF2-40B4-BE49-F238E27FC236}">
                <a16:creationId xmlns:a16="http://schemas.microsoft.com/office/drawing/2014/main" id="{5F1C350A-D039-6B8F-F3E8-8EA9B5013B84}"/>
              </a:ext>
            </a:extLst>
          </p:cNvPr>
          <p:cNvSpPr/>
          <p:nvPr/>
        </p:nvSpPr>
        <p:spPr>
          <a:xfrm>
            <a:off x="708141" y="3330644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Charter</a:t>
            </a:r>
          </a:p>
        </p:txBody>
      </p:sp>
      <p:sp>
        <p:nvSpPr>
          <p:cNvPr id="11" name="Claude">
            <a:extLst>
              <a:ext uri="{FF2B5EF4-FFF2-40B4-BE49-F238E27FC236}">
                <a16:creationId xmlns:a16="http://schemas.microsoft.com/office/drawing/2014/main" id="{B126F5AE-500B-8FB2-2D41-9AE92D00859D}"/>
              </a:ext>
            </a:extLst>
          </p:cNvPr>
          <p:cNvSpPr/>
          <p:nvPr/>
        </p:nvSpPr>
        <p:spPr>
          <a:xfrm>
            <a:off x="4144779" y="3135380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Ideas</a:t>
            </a:r>
          </a:p>
        </p:txBody>
      </p:sp>
      <p:sp>
        <p:nvSpPr>
          <p:cNvPr id="15" name="Claude">
            <a:extLst>
              <a:ext uri="{FF2B5EF4-FFF2-40B4-BE49-F238E27FC236}">
                <a16:creationId xmlns:a16="http://schemas.microsoft.com/office/drawing/2014/main" id="{DCD262F3-371A-69C3-63FE-04D7716FCB4A}"/>
              </a:ext>
            </a:extLst>
          </p:cNvPr>
          <p:cNvSpPr/>
          <p:nvPr/>
        </p:nvSpPr>
        <p:spPr>
          <a:xfrm>
            <a:off x="5622638" y="3128310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>
                <a:solidFill>
                  <a:srgbClr val="000000"/>
                </a:solidFill>
              </a:rPr>
              <a:t>Notes</a:t>
            </a:r>
          </a:p>
        </p:txBody>
      </p:sp>
      <p:sp>
        <p:nvSpPr>
          <p:cNvPr id="16" name="Claude">
            <a:extLst>
              <a:ext uri="{FF2B5EF4-FFF2-40B4-BE49-F238E27FC236}">
                <a16:creationId xmlns:a16="http://schemas.microsoft.com/office/drawing/2014/main" id="{08692FF9-51D1-7F98-E84F-8EFAD197D7A7}"/>
              </a:ext>
            </a:extLst>
          </p:cNvPr>
          <p:cNvSpPr/>
          <p:nvPr/>
        </p:nvSpPr>
        <p:spPr>
          <a:xfrm>
            <a:off x="708141" y="4375764"/>
            <a:ext cx="1305854" cy="946764"/>
          </a:xfrm>
          <a:prstGeom prst="rect">
            <a:avLst/>
          </a:prstGeom>
          <a:solidFill>
            <a:srgbClr val="C09BD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800" b="1" dirty="0" err="1">
                <a:solidFill>
                  <a:srgbClr val="000000"/>
                </a:solidFill>
              </a:rPr>
              <a:t>Testing.Interface.Evaluation</a:t>
            </a:r>
            <a:endParaRPr lang="en-US" sz="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32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291D1-60B3-3D15-FC2E-D9E37A931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E81B-EE7C-9B75-7BE9-BB1B08877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How to make a charter File</a:t>
            </a:r>
          </a:p>
        </p:txBody>
      </p:sp>
    </p:spTree>
    <p:extLst>
      <p:ext uri="{BB962C8B-B14F-4D97-AF65-F5344CB8AC3E}">
        <p14:creationId xmlns:p14="http://schemas.microsoft.com/office/powerpoint/2010/main" val="190911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71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506C8CE6-6178-4DDB-D991-3844208FD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64" b="22497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363CB78E-2C2F-81EF-A9A7-C59B937855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5953331 w 12192000"/>
              <a:gd name="connsiteY0" fmla="*/ 1123544 h 6858000"/>
              <a:gd name="connsiteX1" fmla="*/ 3647875 w 12192000"/>
              <a:gd name="connsiteY1" fmla="*/ 3429000 h 6858000"/>
              <a:gd name="connsiteX2" fmla="*/ 5953331 w 12192000"/>
              <a:gd name="connsiteY2" fmla="*/ 5734456 h 6858000"/>
              <a:gd name="connsiteX3" fmla="*/ 8258787 w 12192000"/>
              <a:gd name="connsiteY3" fmla="*/ 3429000 h 6858000"/>
              <a:gd name="connsiteX4" fmla="*/ 5953331 w 12192000"/>
              <a:gd name="connsiteY4" fmla="*/ 1123544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5953331" y="1123544"/>
                </a:moveTo>
                <a:cubicBezTo>
                  <a:pt x="4680063" y="1123544"/>
                  <a:pt x="3647875" y="2155732"/>
                  <a:pt x="3647875" y="3429000"/>
                </a:cubicBezTo>
                <a:cubicBezTo>
                  <a:pt x="3647875" y="4702268"/>
                  <a:pt x="4680063" y="5734456"/>
                  <a:pt x="5953331" y="5734456"/>
                </a:cubicBezTo>
                <a:cubicBezTo>
                  <a:pt x="7226599" y="5734456"/>
                  <a:pt x="8258787" y="4702268"/>
                  <a:pt x="8258787" y="3429000"/>
                </a:cubicBezTo>
                <a:cubicBezTo>
                  <a:pt x="8258787" y="2155732"/>
                  <a:pt x="7226599" y="1123544"/>
                  <a:pt x="5953331" y="11235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72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6B031-3385-E899-5B52-8FE1D8FEB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A821B-71C7-CDD3-2095-DCF3E0A1B6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 the basics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680FDA3-14FF-0015-DF1E-4F33A27B0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TDD</a:t>
            </a:r>
          </a:p>
        </p:txBody>
      </p:sp>
    </p:spTree>
    <p:extLst>
      <p:ext uri="{BB962C8B-B14F-4D97-AF65-F5344CB8AC3E}">
        <p14:creationId xmlns:p14="http://schemas.microsoft.com/office/powerpoint/2010/main" val="3207195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564DD-340E-FA61-9588-AD53206FD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5539C3DA-1DF8-2DB3-F6B8-080084BE8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64" b="22497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C40E670-3634-EF7C-5F43-CBF1AD3E6C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5953331 w 12192000"/>
              <a:gd name="connsiteY0" fmla="*/ 1123544 h 6858000"/>
              <a:gd name="connsiteX1" fmla="*/ 3647875 w 12192000"/>
              <a:gd name="connsiteY1" fmla="*/ 3429000 h 6858000"/>
              <a:gd name="connsiteX2" fmla="*/ 5953331 w 12192000"/>
              <a:gd name="connsiteY2" fmla="*/ 5734456 h 6858000"/>
              <a:gd name="connsiteX3" fmla="*/ 8258787 w 12192000"/>
              <a:gd name="connsiteY3" fmla="*/ 3429000 h 6858000"/>
              <a:gd name="connsiteX4" fmla="*/ 5953331 w 12192000"/>
              <a:gd name="connsiteY4" fmla="*/ 1123544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5953331" y="1123544"/>
                </a:moveTo>
                <a:cubicBezTo>
                  <a:pt x="4680063" y="1123544"/>
                  <a:pt x="3647875" y="2155732"/>
                  <a:pt x="3647875" y="3429000"/>
                </a:cubicBezTo>
                <a:cubicBezTo>
                  <a:pt x="3647875" y="4702268"/>
                  <a:pt x="4680063" y="5734456"/>
                  <a:pt x="5953331" y="5734456"/>
                </a:cubicBezTo>
                <a:cubicBezTo>
                  <a:pt x="7226599" y="5734456"/>
                  <a:pt x="8258787" y="4702268"/>
                  <a:pt x="8258787" y="3429000"/>
                </a:cubicBezTo>
                <a:cubicBezTo>
                  <a:pt x="8258787" y="2155732"/>
                  <a:pt x="7226599" y="1123544"/>
                  <a:pt x="5953331" y="11235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9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A57ED-58A4-FD66-2135-2BBD7CF48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B018-1645-72E5-A3C2-F2FB41778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</a:p>
        </p:txBody>
      </p:sp>
    </p:spTree>
    <p:extLst>
      <p:ext uri="{BB962C8B-B14F-4D97-AF65-F5344CB8AC3E}">
        <p14:creationId xmlns:p14="http://schemas.microsoft.com/office/powerpoint/2010/main" val="2034358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3B37E-2F94-4326-CC4A-50D4EA907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63F12-4D30-917A-35BC-16995762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else should I know about this software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0B4C78-7305-F4DC-845D-04F3642AA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</a:p>
        </p:txBody>
      </p:sp>
    </p:spTree>
    <p:extLst>
      <p:ext uri="{BB962C8B-B14F-4D97-AF65-F5344CB8AC3E}">
        <p14:creationId xmlns:p14="http://schemas.microsoft.com/office/powerpoint/2010/main" val="3936247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822EA-488E-3DE8-D782-5983D64AA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534C9-D60A-A0FE-5783-22C10EFBF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The charter</a:t>
            </a:r>
          </a:p>
        </p:txBody>
      </p:sp>
      <p:pic>
        <p:nvPicPr>
          <p:cNvPr id="3" name="Picture 10" descr="Generated image">
            <a:extLst>
              <a:ext uri="{FF2B5EF4-FFF2-40B4-BE49-F238E27FC236}">
                <a16:creationId xmlns:a16="http://schemas.microsoft.com/office/drawing/2014/main" id="{F597CE78-1EBF-9278-7425-DDD21EEF3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636" y="878988"/>
            <a:ext cx="1713180" cy="171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8E015B-82C3-01BA-96CD-FB1C61636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67" y="2950983"/>
            <a:ext cx="5285022" cy="3161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3C0391-208A-4D3C-CE75-B457E1AAC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950983"/>
            <a:ext cx="5321696" cy="31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1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255</Words>
  <Application>Microsoft Macintosh PowerPoint</Application>
  <PresentationFormat>Widescreen</PresentationFormat>
  <Paragraphs>70</Paragraphs>
  <Slides>24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Aptos</vt:lpstr>
      <vt:lpstr>Aptos Display</vt:lpstr>
      <vt:lpstr>Arial</vt:lpstr>
      <vt:lpstr>Freestyle Script</vt:lpstr>
      <vt:lpstr>Futura Condensed Medium</vt:lpstr>
      <vt:lpstr>Futura Condensed Medium</vt:lpstr>
      <vt:lpstr>Open Sans</vt:lpstr>
      <vt:lpstr>OpenDyslexic</vt:lpstr>
      <vt:lpstr>Office Theme</vt:lpstr>
      <vt:lpstr>Exploratory Testing w/agentic AI</vt:lpstr>
      <vt:lpstr>PowerPoint Presentation</vt:lpstr>
      <vt:lpstr>PowerPoint Presentation</vt:lpstr>
      <vt:lpstr>PowerPoint Presentation</vt:lpstr>
      <vt:lpstr>Do the basics work?</vt:lpstr>
      <vt:lpstr>PowerPoint Presentation</vt:lpstr>
      <vt:lpstr>Exploratory Testing</vt:lpstr>
      <vt:lpstr>What else should I know about this software</vt:lpstr>
      <vt:lpstr>The charter</vt:lpstr>
      <vt:lpstr>PowerPoint Presentation</vt:lpstr>
      <vt:lpstr>PowerPoint Presentation</vt:lpstr>
      <vt:lpstr>PowerPoint Presentation</vt:lpstr>
      <vt:lpstr>The Pieces</vt:lpstr>
      <vt:lpstr>Notes</vt:lpstr>
      <vt:lpstr>The Software - Testability</vt:lpstr>
      <vt:lpstr>How to interact with the program</vt:lpstr>
      <vt:lpstr>Rest endpoint The Software - Testability</vt:lpstr>
      <vt:lpstr>Rest endpoint – Testing Layer The Software - Testability</vt:lpstr>
      <vt:lpstr>Got Ideas?</vt:lpstr>
      <vt:lpstr>PowerPoint Presentation</vt:lpstr>
      <vt:lpstr>PowerPoint Presentation</vt:lpstr>
      <vt:lpstr>PowerPoint Presentation</vt:lpstr>
      <vt:lpstr>What are the process parts</vt:lpstr>
      <vt:lpstr>How to make a charter File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Llewellyn Falco</dc:creator>
  <cp:lastModifiedBy>Llewellyn Falco</cp:lastModifiedBy>
  <cp:revision>12</cp:revision>
  <dcterms:created xsi:type="dcterms:W3CDTF">2025-09-08T22:23:16Z</dcterms:created>
  <dcterms:modified xsi:type="dcterms:W3CDTF">2025-09-10T23:57:17Z</dcterms:modified>
</cp:coreProperties>
</file>

<file path=docProps/thumbnail.jpeg>
</file>